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3" r:id="rId29"/>
    <p:sldId id="332" r:id="rId30"/>
    <p:sldId id="334" r:id="rId31"/>
    <p:sldId id="33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BCC7-4061-4A8A-B9CC-95B9B640F2A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A4508-5521-4A33-99A5-64046C02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5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5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6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18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16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91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3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7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5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8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0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5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5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9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hyperlink" Target="http://www.yahoo.com/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6737" y="574238"/>
            <a:ext cx="9597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Becky" panose="02000000000000000000" pitchFamily="2" charset="0"/>
              </a:rPr>
              <a:t>First, Introduce Yourself.</a:t>
            </a:r>
            <a:endParaRPr lang="en-US" sz="60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975" y="2555438"/>
            <a:ext cx="10909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“Hi, I’m ____. Tell me a little more about your home here.”</a:t>
            </a:r>
            <a:endParaRPr lang="en-US" sz="6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33" y="5688251"/>
            <a:ext cx="1116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cky" panose="02000000000000000000" pitchFamily="2" charset="0"/>
              </a:rPr>
              <a:t>Start walking through the home with them.</a:t>
            </a:r>
            <a:endParaRPr lang="en-US" sz="40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515" y="353344"/>
            <a:ext cx="11006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cky" panose="02000000000000000000" pitchFamily="2" charset="0"/>
              </a:rPr>
              <a:t>Now Say…</a:t>
            </a:r>
            <a:endParaRPr lang="en-US" sz="44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533" y="1804752"/>
            <a:ext cx="1090918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“Let me review with you, very quickly, what’s currently happening in our market”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4479" y="5383230"/>
            <a:ext cx="909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cky" panose="02000000000000000000" pitchFamily="2" charset="0"/>
              </a:rPr>
              <a:t>Flip to the next slide and then show them the screen.</a:t>
            </a:r>
            <a:endParaRPr lang="en-US" sz="36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8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01" y="353344"/>
            <a:ext cx="1100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ecky" panose="02000000000000000000" pitchFamily="2" charset="0"/>
              </a:rPr>
              <a:t>Homes ARE Selling: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Here’s A </a:t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Sold Recently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3" y="939512"/>
            <a:ext cx="1378826" cy="97436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4828" y="2232901"/>
            <a:ext cx="966326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homeowner was </a:t>
            </a:r>
            <a:r>
              <a:rPr lang="en-US" altLang="en-US" sz="2400" b="1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motivated</a:t>
            </a:r>
            <a: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chemeClr val="bg1"/>
              </a:solidFill>
              <a:latin typeface="Beck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Didn’t want to take chances </a:t>
            </a:r>
            <a:r>
              <a:rPr lang="en-US" altLang="en-US" sz="2400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pricing like everyone else</a:t>
            </a:r>
            <a: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chemeClr val="bg1"/>
              </a:solidFill>
              <a:latin typeface="Beck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Market Value </a:t>
            </a:r>
            <a:r>
              <a:rPr lang="en-US" altLang="en-US" sz="2400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chemeClr val="bg1"/>
              </a:solidFill>
              <a:latin typeface="Beck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home was </a:t>
            </a:r>
            <a:r>
              <a:rPr lang="en-US" altLang="en-US" sz="2400" b="1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listed at market value</a:t>
            </a:r>
            <a: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chemeClr val="bg1"/>
              </a:solidFill>
              <a:latin typeface="Beck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Received </a:t>
            </a:r>
            <a:r>
              <a:rPr lang="en-US" altLang="en-US" sz="2400" b="1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(an offer) </a:t>
            </a:r>
            <a:r>
              <a:rPr lang="en-US" altLang="en-US" sz="2400" b="1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within </a:t>
            </a:r>
            <a:r>
              <a:rPr lang="en-US" altLang="en-US" sz="2400" b="1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chemeClr val="bg1"/>
              </a:solidFill>
              <a:latin typeface="Beck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SOLD </a:t>
            </a:r>
            <a:r>
              <a:rPr lang="en-US" altLang="en-US" sz="2400" b="1" dirty="0" smtClean="0">
                <a:solidFill>
                  <a:schemeClr val="bg1"/>
                </a:solidFill>
                <a:latin typeface="Beck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US" altLang="en-US" sz="2400" b="1" dirty="0">
              <a:solidFill>
                <a:schemeClr val="bg1"/>
              </a:solidFill>
              <a:latin typeface="Beck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0033" y="4128938"/>
            <a:ext cx="1998483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20032" y="5650277"/>
            <a:ext cx="1998483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76366" y="6500261"/>
            <a:ext cx="1998483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527" y="552292"/>
            <a:ext cx="110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ecky" panose="02000000000000000000" pitchFamily="2" charset="0"/>
              </a:rPr>
              <a:t>What about OTHER Local Homes?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40" y="1166741"/>
            <a:ext cx="1992694" cy="14081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11226" y="1922006"/>
            <a:ext cx="8182465" cy="3923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600" b="1" u="sng" dirty="0" smtClean="0">
                <a:solidFill>
                  <a:schemeClr val="bg1"/>
                </a:solidFill>
              </a:rPr>
              <a:t/>
            </a:r>
            <a:br>
              <a:rPr lang="en-US" altLang="en-US" sz="3600" b="1" u="sng" dirty="0" smtClean="0">
                <a:solidFill>
                  <a:schemeClr val="bg1"/>
                </a:solidFill>
              </a:rPr>
            </a:br>
            <a:endParaRPr lang="en-US" altLang="en-US" sz="800" u="sng" dirty="0" smtClean="0">
              <a:solidFill>
                <a:schemeClr val="bg1"/>
              </a:solidFill>
            </a:endParaRPr>
          </a:p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Total Homes on the Market:</a:t>
            </a:r>
            <a:r>
              <a:rPr lang="en-US" altLang="en-US" sz="3600" b="1" u="sng" dirty="0" smtClean="0">
                <a:solidFill>
                  <a:schemeClr val="bg1"/>
                </a:solidFill>
              </a:rPr>
              <a:t>______</a:t>
            </a:r>
          </a:p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Total # of Sales in 2014:</a:t>
            </a:r>
            <a:r>
              <a:rPr lang="en-US" altLang="en-US" sz="3600" b="1" u="sng" dirty="0" smtClean="0">
                <a:solidFill>
                  <a:schemeClr val="bg1"/>
                </a:solidFill>
              </a:rPr>
              <a:t> ______</a:t>
            </a:r>
          </a:p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# of Home Sales in past 90 Days: </a:t>
            </a:r>
            <a:r>
              <a:rPr lang="en-US" altLang="en-US" sz="3600" b="1" u="sng" dirty="0" smtClean="0">
                <a:solidFill>
                  <a:schemeClr val="bg1"/>
                </a:solidFill>
              </a:rPr>
              <a:t>____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# of Homes Pending in last 30 Days: </a:t>
            </a:r>
            <a:r>
              <a:rPr lang="en-US" altLang="en-US" sz="3600" b="1" u="sng" dirty="0" smtClean="0">
                <a:solidFill>
                  <a:schemeClr val="bg1"/>
                </a:solidFill>
              </a:rPr>
              <a:t>____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List Price VS. Sales Price in 2013: </a:t>
            </a:r>
            <a:r>
              <a:rPr lang="en-US" altLang="en-US" sz="3600" b="1" u="sng" dirty="0" smtClean="0">
                <a:solidFill>
                  <a:schemeClr val="bg1"/>
                </a:solidFill>
              </a:rPr>
              <a:t>____</a:t>
            </a:r>
            <a:endParaRPr lang="en-US" altLang="en-US" sz="3600" dirty="0" smtClean="0">
              <a:solidFill>
                <a:schemeClr val="bg1"/>
              </a:solidFill>
            </a:endParaRPr>
          </a:p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Average Days on Market in 2013: </a:t>
            </a:r>
            <a:r>
              <a:rPr lang="en-US" altLang="en-US" sz="3600" b="1" u="sng" dirty="0" smtClean="0">
                <a:solidFill>
                  <a:schemeClr val="bg1"/>
                </a:solidFill>
              </a:rPr>
              <a:t>____</a:t>
            </a:r>
            <a:endParaRPr lang="en-US" alt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210" y="552292"/>
            <a:ext cx="110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ecky" panose="02000000000000000000" pitchFamily="2" charset="0"/>
              </a:rPr>
              <a:t>But here’s the sad truth…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3" y="1166741"/>
            <a:ext cx="3064381" cy="216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713" y="2653347"/>
            <a:ext cx="5535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4.9% of the homes on the market sell each month. </a:t>
            </a:r>
            <a:r>
              <a:rPr lang="en-US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average)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9" descr="http://bigpicture.typepad.com/comments/images/2007/09/13/re_sig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b="19016"/>
          <a:stretch>
            <a:fillRect/>
          </a:stretch>
        </p:blipFill>
        <p:spPr bwMode="auto">
          <a:xfrm>
            <a:off x="7655350" y="1776167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7579150" y="5549443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C00000"/>
                </a:solidFill>
                <a:latin typeface="Becky" panose="02000000000000000000" pitchFamily="2" charset="0"/>
              </a:rPr>
              <a:t>“Our signs are guaranteed for five years.”</a:t>
            </a:r>
          </a:p>
        </p:txBody>
      </p:sp>
    </p:spTree>
    <p:extLst>
      <p:ext uri="{BB962C8B-B14F-4D97-AF65-F5344CB8AC3E}">
        <p14:creationId xmlns:p14="http://schemas.microsoft.com/office/powerpoint/2010/main" val="16898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88" y="4223360"/>
            <a:ext cx="7466029" cy="5275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61707" y="2661108"/>
            <a:ext cx="10127530" cy="1826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600" b="1" dirty="0" smtClean="0">
                <a:solidFill>
                  <a:schemeClr val="bg1"/>
                </a:solidFill>
                <a:latin typeface="Becky" panose="02000000000000000000" pitchFamily="2" charset="0"/>
                <a:cs typeface="Arial" panose="020B0604020202020204" pitchFamily="34" charset="0"/>
              </a:rPr>
              <a:t>What will it take to be one of the 4.9 % ?</a:t>
            </a:r>
            <a:endParaRPr lang="en-US" altLang="en-US" sz="6600" b="1" dirty="0" smtClean="0">
              <a:solidFill>
                <a:schemeClr val="bg1"/>
              </a:solidFill>
              <a:latin typeface="Becky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210" y="552292"/>
            <a:ext cx="110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ecky" panose="02000000000000000000" pitchFamily="2" charset="0"/>
              </a:rPr>
              <a:t>More Bad News…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65" y="1116305"/>
            <a:ext cx="3064381" cy="216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2846" y="2832456"/>
            <a:ext cx="6166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36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36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All Homes Listed Don’t Sell In The Entire 6 Months On The Market</a:t>
            </a:r>
            <a:r>
              <a:rPr lang="en-US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7922051" y="5260005"/>
            <a:ext cx="371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C00000"/>
                </a:solidFill>
                <a:latin typeface="Becky" panose="02000000000000000000" pitchFamily="2" charset="0"/>
              </a:rPr>
              <a:t>Don’t Pull your Hair out!!</a:t>
            </a:r>
          </a:p>
        </p:txBody>
      </p:sp>
      <p:pic>
        <p:nvPicPr>
          <p:cNvPr id="9" name="Picture 5" descr="C:\Chris Curry Docs 9.22.05\Info Marketing\Webinar Pitch\Silde 2 Gone M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51" y="1896866"/>
            <a:ext cx="3030538" cy="331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8" y="3945252"/>
            <a:ext cx="10219325" cy="2496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43234" y="2403835"/>
            <a:ext cx="10410334" cy="164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Can you imagine being on the market for 6 months and not even selling?</a:t>
            </a:r>
          </a:p>
        </p:txBody>
      </p:sp>
    </p:spTree>
    <p:extLst>
      <p:ext uri="{BB962C8B-B14F-4D97-AF65-F5344CB8AC3E}">
        <p14:creationId xmlns:p14="http://schemas.microsoft.com/office/powerpoint/2010/main" val="8042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024380" y="3440784"/>
            <a:ext cx="10410334" cy="1226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More Exposure = More Showings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1770" y="641023"/>
            <a:ext cx="10410334" cy="164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What Do You Need To Do To Get Your Home Sold?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02" y="4417247"/>
            <a:ext cx="2884601" cy="249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72" y="4375616"/>
            <a:ext cx="2884601" cy="2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63745" y="602989"/>
            <a:ext cx="10410334" cy="164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Any Realtor You Hire Can Get You More Exposure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44" y="1178158"/>
            <a:ext cx="4358325" cy="249676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363745" y="2488677"/>
            <a:ext cx="7932655" cy="3458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8563" lvl="1" indent="-741363" algn="l" defTabSz="912813"/>
            <a:r>
              <a:rPr lang="en-US" altLang="en-US" sz="3300" b="1" u="sng" dirty="0" smtClean="0">
                <a:solidFill>
                  <a:srgbClr val="C00000"/>
                </a:solidFill>
              </a:rPr>
              <a:t>ANY</a:t>
            </a:r>
            <a:r>
              <a:rPr lang="en-US" altLang="en-US" sz="3300" b="1" dirty="0" smtClean="0">
                <a:solidFill>
                  <a:srgbClr val="C00000"/>
                </a:solidFill>
              </a:rPr>
              <a:t> Realtor Can…</a:t>
            </a:r>
            <a:r>
              <a:rPr lang="en-US" altLang="en-US" sz="3300" dirty="0" smtClean="0">
                <a:solidFill>
                  <a:schemeClr val="bg1"/>
                </a:solidFill>
              </a:rPr>
              <a:t/>
            </a:r>
            <a:br>
              <a:rPr lang="en-US" altLang="en-US" sz="3300" dirty="0" smtClean="0">
                <a:solidFill>
                  <a:schemeClr val="bg1"/>
                </a:solidFill>
              </a:rPr>
            </a:br>
            <a:endParaRPr lang="en-US" altLang="en-US" sz="1800" dirty="0" smtClean="0">
              <a:solidFill>
                <a:schemeClr val="bg1"/>
              </a:solidFill>
            </a:endParaRPr>
          </a:p>
          <a:p>
            <a:pPr marL="1198563" lvl="1" indent="-741363" algn="l" defTabSz="912813">
              <a:buFont typeface="Wingdings" panose="05000000000000000000" pitchFamily="2" charset="2"/>
              <a:buChar char="ü"/>
            </a:pPr>
            <a:r>
              <a:rPr lang="en-US" altLang="en-US" sz="3300" dirty="0" smtClean="0">
                <a:solidFill>
                  <a:schemeClr val="bg1"/>
                </a:solidFill>
              </a:rPr>
              <a:t>List Your Home On The Multiple Listing Service (MLS)</a:t>
            </a:r>
            <a:br>
              <a:rPr lang="en-US" altLang="en-US" sz="3300" dirty="0" smtClean="0">
                <a:solidFill>
                  <a:schemeClr val="bg1"/>
                </a:solidFill>
              </a:rPr>
            </a:br>
            <a:r>
              <a:rPr lang="en-US" altLang="en-US" sz="1500" dirty="0" smtClean="0">
                <a:solidFill>
                  <a:schemeClr val="bg1"/>
                </a:solidFill>
              </a:rPr>
              <a:t>.</a:t>
            </a:r>
            <a:endParaRPr lang="en-US" altLang="en-US" sz="3300" dirty="0" smtClean="0">
              <a:solidFill>
                <a:schemeClr val="bg1"/>
              </a:solidFill>
            </a:endParaRPr>
          </a:p>
          <a:p>
            <a:pPr marL="1198563" lvl="1" indent="-741363" algn="l" defTabSz="912813">
              <a:buFont typeface="Wingdings" panose="05000000000000000000" pitchFamily="2" charset="2"/>
              <a:buChar char="ü"/>
            </a:pPr>
            <a:r>
              <a:rPr lang="en-US" altLang="en-US" sz="3300" dirty="0" smtClean="0">
                <a:solidFill>
                  <a:schemeClr val="bg1"/>
                </a:solidFill>
              </a:rPr>
              <a:t>Advertise your home on Realtor.com </a:t>
            </a:r>
            <a:r>
              <a:rPr lang="en-US" altLang="en-US" sz="3300" b="1" dirty="0" smtClean="0">
                <a:solidFill>
                  <a:schemeClr val="bg1"/>
                </a:solidFill>
              </a:rPr>
              <a:t/>
            </a:r>
            <a:br>
              <a:rPr lang="en-US" altLang="en-US" sz="3300" b="1" dirty="0" smtClean="0">
                <a:solidFill>
                  <a:schemeClr val="bg1"/>
                </a:solidFill>
              </a:rPr>
            </a:br>
            <a:endParaRPr lang="en-US" altLang="en-US" sz="2200" b="1" dirty="0" smtClean="0">
              <a:solidFill>
                <a:schemeClr val="bg1"/>
              </a:solidFill>
            </a:endParaRPr>
          </a:p>
          <a:p>
            <a:pPr marL="1198563" lvl="1" indent="-741363" algn="l" defTabSz="912813">
              <a:buFont typeface="Wingdings" panose="05000000000000000000" pitchFamily="2" charset="2"/>
              <a:buChar char="ü"/>
            </a:pPr>
            <a:r>
              <a:rPr lang="en-US" altLang="en-US" sz="3300" dirty="0" smtClean="0">
                <a:solidFill>
                  <a:schemeClr val="bg1"/>
                </a:solidFill>
              </a:rPr>
              <a:t>Put a sign in the front yard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  <p:pic>
        <p:nvPicPr>
          <p:cNvPr id="16" name="Picture 15" descr="good_sales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5827" y="2998840"/>
            <a:ext cx="2362200" cy="243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58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63745" y="602989"/>
            <a:ext cx="10410334" cy="164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But It’s NOT The TOOLS That Make The Difference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12" y="1966665"/>
            <a:ext cx="3695306" cy="24967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20683" y="2252680"/>
            <a:ext cx="8364719" cy="37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had </a:t>
            </a: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Woods</a:t>
            </a:r>
            <a:r>
              <a:rPr lang="ja-JP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ja-JP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golf clubs, could you play as well as he does?</a:t>
            </a:r>
            <a:r>
              <a:rPr lang="en-US" altLang="ja-JP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ja-JP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ja-JP" sz="27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had the same basketball that </a:t>
            </a: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Michael Jordan </a:t>
            </a: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in the NBA, could you shoot baskets like he did?</a:t>
            </a:r>
            <a:b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7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used the same baseball bat as </a:t>
            </a: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Babe Ruth, </a:t>
            </a: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you hit the ball out of the park like he did?</a:t>
            </a:r>
            <a:endParaRPr lang="en-US" altLang="en-US" sz="27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1077" y="2091503"/>
            <a:ext cx="1295400" cy="122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61077" y="3531158"/>
            <a:ext cx="1295400" cy="139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61077" y="5148657"/>
            <a:ext cx="12954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96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1095" y="717361"/>
            <a:ext cx="6564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Becky" panose="02000000000000000000" pitchFamily="2" charset="0"/>
              </a:rPr>
              <a:t>Now, ask them…</a:t>
            </a:r>
            <a:endParaRPr lang="en-US" sz="60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783" y="2547487"/>
            <a:ext cx="10909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“Why did you buy this home in the first place?”</a:t>
            </a:r>
            <a:endParaRPr lang="en-US" sz="6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7442" y="5545128"/>
            <a:ext cx="733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cky" panose="02000000000000000000" pitchFamily="2" charset="0"/>
              </a:rPr>
              <a:t>Wait for them to tell you…</a:t>
            </a:r>
            <a:endParaRPr lang="en-US" sz="40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8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539" y="297284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9503496" y="3898032"/>
            <a:ext cx="224593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Buyer</a:t>
            </a:r>
            <a:r>
              <a:rPr lang="ja-JP" altLang="en-US" sz="20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ja-JP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US" alt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</a:t>
            </a:r>
            <a:endParaRPr lang="en-US" alt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9016738" y="4954043"/>
            <a:ext cx="2993011" cy="10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Your Home To  Other Realtors To Bring Their Buyers!</a:t>
            </a:r>
          </a:p>
        </p:txBody>
      </p:sp>
      <p:pic>
        <p:nvPicPr>
          <p:cNvPr id="19" name="Picture 26" descr="yaho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40" y="6097043"/>
            <a:ext cx="1190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39" y="6097044"/>
            <a:ext cx="137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5054339" y="5944644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 Line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39" y="686843"/>
            <a:ext cx="279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40" y="1296443"/>
            <a:ext cx="195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2768339" y="2363244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Advertise Your Home On Top Real Estate Sites</a:t>
            </a: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2413263" y="3633243"/>
            <a:ext cx="3022076" cy="10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Residents Around Your Home To Bring Family &amp; Friends</a:t>
            </a:r>
          </a:p>
        </p:txBody>
      </p:sp>
      <p:pic>
        <p:nvPicPr>
          <p:cNvPr id="26" name="Picture 25" descr="trul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40" y="4954043"/>
            <a:ext cx="1089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39" y="5639843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arrow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9998">
            <a:off x="5432164" y="2052094"/>
            <a:ext cx="5413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4" descr="arrow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66826">
            <a:off x="4986871" y="2743450"/>
            <a:ext cx="5429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5" descr="arrow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34600">
            <a:off x="6052878" y="4942931"/>
            <a:ext cx="54133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 descr="arr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0231">
            <a:off x="7321289" y="5136607"/>
            <a:ext cx="4889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arrow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8691">
            <a:off x="8152346" y="4645275"/>
            <a:ext cx="5429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 descr="arrow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39" y="3963443"/>
            <a:ext cx="990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arrow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1658">
            <a:off x="8777822" y="2852988"/>
            <a:ext cx="5413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0" descr="arrow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3599">
            <a:off x="8411902" y="1688556"/>
            <a:ext cx="5413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 descr="arrow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40" y="1906043"/>
            <a:ext cx="4603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2" descr="arrow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03943">
            <a:off x="5284527" y="4025356"/>
            <a:ext cx="5413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40" y="2972844"/>
            <a:ext cx="2295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40" y="1013869"/>
            <a:ext cx="1304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2"/>
          <p:cNvSpPr txBox="1">
            <a:spLocks/>
          </p:cNvSpPr>
          <p:nvPr/>
        </p:nvSpPr>
        <p:spPr>
          <a:xfrm rot="20495660">
            <a:off x="-196986" y="491055"/>
            <a:ext cx="4308600" cy="1027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Here’s How I’ll Be Advertising Your Home…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131">
            <a:off x="1941405" y="1247455"/>
            <a:ext cx="936673" cy="2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>
          <a:xfrm>
            <a:off x="2560948" y="268664"/>
            <a:ext cx="8477839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Advertise On </a:t>
            </a:r>
            <a:r>
              <a:rPr lang="en-US" altLang="en-US" sz="54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Realtor.com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552279" y="1630451"/>
            <a:ext cx="6498211" cy="48548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Realtor.com is the </a:t>
            </a: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 </a:t>
            </a: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Searched Website </a:t>
            </a:r>
            <a:b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Home Buyers… </a:t>
            </a: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7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5 Million Visitors Per Month…</a:t>
            </a: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7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 </a:t>
            </a: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Listing…</a:t>
            </a: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7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Neighborhood and School Information…</a:t>
            </a: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7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Comments </a:t>
            </a: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Position Your</a:t>
            </a:r>
            <a:b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As A </a:t>
            </a:r>
            <a:r>
              <a:rPr lang="ja-JP" alt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ja-JP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</a:t>
            </a:r>
            <a:r>
              <a:rPr lang="ja-JP" alt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altLang="ja-JP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Buyers…</a:t>
            </a: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en-US" sz="27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lots more… 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52" y="5340954"/>
            <a:ext cx="2579543" cy="10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4622" y="1630451"/>
            <a:ext cx="2509801" cy="3538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5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>
          <a:xfrm>
            <a:off x="923826" y="146115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8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You’ll Even Get a </a:t>
            </a:r>
            <a:r>
              <a:rPr lang="en-US" altLang="en-US" sz="48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SHOWCASE Listing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1197" y="1871748"/>
            <a:ext cx="6156490" cy="3996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1313" algn="l">
              <a:buFont typeface="Wingdings" panose="05000000000000000000" pitchFamily="2" charset="2"/>
              <a:buChar char="ü"/>
            </a:pPr>
            <a:r>
              <a:rPr lang="en-U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 The Amount of Traffic 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Normal Realtor.com Listing gets… </a:t>
            </a: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</a:t>
            </a:r>
            <a:r>
              <a:rPr lang="en-U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MORE Photos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Realtor.com </a:t>
            </a:r>
            <a:r>
              <a:rPr lang="en-U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And Video Tours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 </a:t>
            </a: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r>
              <a:rPr lang="en-U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 Headline 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Description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>
              <a:buFont typeface="Wingdings" panose="05000000000000000000" pitchFamily="2" charset="2"/>
              <a:buChar char="ü"/>
            </a:pPr>
            <a:r>
              <a:rPr lang="en-U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Traffic Reports </a:t>
            </a: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Listing…  </a:t>
            </a:r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44" y="1455655"/>
            <a:ext cx="2662788" cy="10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2594" y="4489171"/>
            <a:ext cx="1800796" cy="17325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1644" y="2786785"/>
            <a:ext cx="1911746" cy="14608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>
          <a:xfrm>
            <a:off x="669302" y="352719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You Will Be In The </a:t>
            </a:r>
            <a:r>
              <a:rPr lang="en-US" altLang="en-US" sz="60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MLS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42854" y="1696824"/>
            <a:ext cx="10202944" cy="395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l" defTabSz="912813"/>
            <a:r>
              <a:rPr lang="en-US" altLang="en-US" sz="3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Your Home On The Multiple Listing Service (MLS)</a:t>
            </a:r>
          </a:p>
          <a:p>
            <a:pPr marL="341313" indent="-341313" algn="l" defTabSz="912813"/>
            <a:endParaRPr lang="en-US" altLang="en-US" sz="33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 defTabSz="912813"/>
            <a:r>
              <a:rPr lang="en-US" alt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Special Comments That Will Pull Your Listing When Other Realtors Are Searching For Deals On The MLS. </a:t>
            </a:r>
          </a:p>
          <a:p>
            <a:pPr marL="341313" lvl="1" indent="-341313" algn="l" defTabSz="912813"/>
            <a:endParaRPr lang="en-US" altLang="en-US" sz="3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lvl="1" indent="-341313" algn="l" defTabSz="912813"/>
            <a:r>
              <a:rPr lang="en-US" alt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Comments: </a:t>
            </a:r>
            <a:r>
              <a:rPr lang="ja-JP" altLang="en-US" sz="3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ja-JP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Not Foreclosure, Short Sale, Bank Owned Home, REO, HUD Sale, Auction, Etc.</a:t>
            </a:r>
            <a:r>
              <a:rPr lang="ja-JP" altLang="en-US" sz="3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altLang="ja-JP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1313" indent="-341313" algn="l" defTabSz="912813"/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54" y="5485615"/>
            <a:ext cx="3046413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9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>
          <a:xfrm>
            <a:off x="820133" y="390426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24 Hour </a:t>
            </a:r>
            <a:r>
              <a:rPr lang="en-US" altLang="en-US" sz="60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Automatic Hotline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560" y="1389667"/>
            <a:ext cx="4916238" cy="511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8583" y="2316637"/>
            <a:ext cx="5188671" cy="35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41313" indent="-341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Own Pre-Recorded </a:t>
            </a:r>
            <a:r>
              <a:rPr lang="en-US" alt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info line </a:t>
            </a: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Details About Your Home…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Normally 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Gets 3 Times The Number Of Calls </a:t>
            </a: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Sales Office Gets…</a:t>
            </a:r>
            <a:endParaRPr lang="en-US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>
          <a:xfrm>
            <a:off x="820133" y="390426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Craigslist.org</a:t>
            </a:r>
            <a:endParaRPr lang="en-US" altLang="en-US" sz="6000" b="1" dirty="0" smtClean="0">
              <a:solidFill>
                <a:srgbClr val="C00000"/>
              </a:solidFill>
              <a:latin typeface="Becky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9670" y="2245150"/>
            <a:ext cx="5867400" cy="3467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</a:rPr>
              <a:t> 9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dirty="0" smtClean="0">
                <a:solidFill>
                  <a:schemeClr val="bg1"/>
                </a:solidFill>
              </a:rPr>
              <a:t> Most Visited Site In USA…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</a:rPr>
              <a:t>Compelling Ads Posted On CraigsList.org Regularly…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</a:rPr>
              <a:t>    Captures All Interested Buyers So I Can Follow Up With Them…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http://www.crunchbase.com/assets/images/original/0001/3906/13906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106">
            <a:off x="8530203" y="1543159"/>
            <a:ext cx="3094988" cy="2777244"/>
          </a:xfrm>
          <a:prstGeom prst="rect">
            <a:avLst/>
          </a:prstGeom>
          <a:noFill/>
          <a:ln w="635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25" y="4531403"/>
            <a:ext cx="2527875" cy="19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>
          <a:xfrm>
            <a:off x="876693" y="1097436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Send Notifications </a:t>
            </a:r>
            <a:r>
              <a:rPr lang="en-US" altLang="en-US" sz="60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To Buyers And Realtors In Our Area</a:t>
            </a:r>
            <a:endParaRPr lang="en-US" altLang="en-US" sz="6000" b="1" dirty="0" smtClean="0">
              <a:solidFill>
                <a:srgbClr val="C00000"/>
              </a:solidFill>
              <a:latin typeface="Becky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44891" y="3013630"/>
            <a:ext cx="5638800" cy="23959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indent="-741363" algn="l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</a:rPr>
              <a:t>The Buyers </a:t>
            </a:r>
            <a:r>
              <a:rPr lang="en-US" altLang="en-US" dirty="0" smtClean="0">
                <a:solidFill>
                  <a:schemeClr val="bg1"/>
                </a:solidFill>
              </a:rPr>
              <a:t>who are looking for a home in your area…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>
              <a:solidFill>
                <a:schemeClr val="bg1"/>
              </a:solidFill>
            </a:endParaRPr>
          </a:p>
          <a:p>
            <a:pPr marL="741363" indent="-741363" algn="l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</a:rPr>
              <a:t>The Realtors </a:t>
            </a:r>
            <a:r>
              <a:rPr lang="en-US" altLang="en-US" dirty="0" smtClean="0">
                <a:solidFill>
                  <a:schemeClr val="bg1"/>
                </a:solidFill>
              </a:rPr>
              <a:t>Who Work With Buyers In Your Area…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10" name="Picture 6" descr="Email_marke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18" y="2601404"/>
            <a:ext cx="4293909" cy="3220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>
          <a:xfrm>
            <a:off x="725864" y="569535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72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en-US" altLang="en-US" sz="72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Proactive</a:t>
            </a:r>
            <a:r>
              <a:rPr lang="en-US" altLang="en-US" sz="72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Approach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8102" y="2117595"/>
            <a:ext cx="7381187" cy="40852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lvl="1" indent="-28416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ja-JP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</a:t>
            </a:r>
            <a:r>
              <a:rPr lang="en-US" altLang="ja-JP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 You Feedback </a:t>
            </a:r>
            <a:r>
              <a:rPr lang="en-US" altLang="ja-JP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Your Home Is Shown…</a:t>
            </a:r>
            <a:br>
              <a:rPr lang="en-US" altLang="ja-JP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ja-JP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1" indent="-28416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You Weekly With Results </a:t>
            </a:r>
            <a:b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1" indent="-284163" algn="l" defTabSz="9128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You Information On Homes Similar To Yours That Are…</a:t>
            </a:r>
            <a:b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141413" lvl="2" indent="-227013" algn="l" defTabSz="912813">
              <a:lnSpc>
                <a:spcPct val="80000"/>
              </a:lnSpc>
              <a:buFont typeface="Calibri" panose="020F0502020204030204" pitchFamily="34" charset="0"/>
              <a:buChar char="―"/>
            </a:pPr>
            <a:r>
              <a:rPr lang="en-US" alt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Listed… </a:t>
            </a:r>
          </a:p>
          <a:p>
            <a:pPr marL="1141413" lvl="2" indent="-227013" algn="l" defTabSz="912813">
              <a:lnSpc>
                <a:spcPct val="80000"/>
              </a:lnSpc>
              <a:buFont typeface="Calibri" panose="020F0502020204030204" pitchFamily="34" charset="0"/>
              <a:buChar char="―"/>
            </a:pPr>
            <a:r>
              <a:rPr lang="en-US" alt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Under Contract…</a:t>
            </a:r>
          </a:p>
          <a:p>
            <a:pPr marL="1141413" lvl="2" indent="-227013" algn="l" defTabSz="912813">
              <a:lnSpc>
                <a:spcPct val="80000"/>
              </a:lnSpc>
              <a:buFont typeface="Calibri" panose="020F0502020204030204" pitchFamily="34" charset="0"/>
              <a:buChar char="―"/>
            </a:pPr>
            <a:r>
              <a:rPr lang="en-US" alt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Sell…</a:t>
            </a:r>
            <a:endParaRPr lang="en-US" alt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 txBox="1">
            <a:spLocks/>
          </p:cNvSpPr>
          <p:nvPr/>
        </p:nvSpPr>
        <p:spPr>
          <a:xfrm>
            <a:off x="1447406" y="2545237"/>
            <a:ext cx="7442069" cy="3729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</a:rPr>
              <a:t>I</a:t>
            </a:r>
            <a:r>
              <a:rPr lang="ja-JP" altLang="en-US" dirty="0" smtClean="0">
                <a:solidFill>
                  <a:schemeClr val="bg1"/>
                </a:solidFill>
              </a:rPr>
              <a:t>’</a:t>
            </a:r>
            <a:r>
              <a:rPr lang="en-US" altLang="ja-JP" dirty="0" err="1" smtClean="0">
                <a:solidFill>
                  <a:schemeClr val="bg1"/>
                </a:solidFill>
              </a:rPr>
              <a:t>ll</a:t>
            </a:r>
            <a:r>
              <a:rPr lang="en-US" altLang="ja-JP" dirty="0" smtClean="0">
                <a:solidFill>
                  <a:schemeClr val="bg1"/>
                </a:solidFill>
              </a:rPr>
              <a:t> Do everything I can to get </a:t>
            </a:r>
            <a:br>
              <a:rPr lang="en-US" altLang="ja-JP" dirty="0" smtClean="0">
                <a:solidFill>
                  <a:schemeClr val="bg1"/>
                </a:solidFill>
              </a:rPr>
            </a:br>
            <a:r>
              <a:rPr lang="en-US" altLang="ja-JP" b="1" dirty="0" smtClean="0">
                <a:solidFill>
                  <a:schemeClr val="bg1"/>
                </a:solidFill>
              </a:rPr>
              <a:t>Multiple Buyers Into A Bidding War</a:t>
            </a:r>
            <a:r>
              <a:rPr lang="en-US" altLang="ja-JP" dirty="0" smtClean="0">
                <a:solidFill>
                  <a:schemeClr val="bg1"/>
                </a:solidFill>
              </a:rPr>
              <a:t>… 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</a:rPr>
              <a:t>Work Buyer Offers Up </a:t>
            </a:r>
            <a:r>
              <a:rPr lang="en-US" altLang="en-US" dirty="0" smtClean="0">
                <a:solidFill>
                  <a:schemeClr val="bg1"/>
                </a:solidFill>
              </a:rPr>
              <a:t>As High As I Feel Possible Without Scaring Them Off… 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</a:rPr>
              <a:t>I</a:t>
            </a:r>
            <a:r>
              <a:rPr lang="ja-JP" altLang="en-US" b="1" dirty="0" smtClean="0">
                <a:solidFill>
                  <a:schemeClr val="bg1"/>
                </a:solidFill>
              </a:rPr>
              <a:t>’</a:t>
            </a:r>
            <a:r>
              <a:rPr lang="en-US" altLang="ja-JP" b="1" dirty="0" err="1" smtClean="0">
                <a:solidFill>
                  <a:schemeClr val="bg1"/>
                </a:solidFill>
              </a:rPr>
              <a:t>ll</a:t>
            </a:r>
            <a:r>
              <a:rPr lang="en-US" altLang="ja-JP" b="1" dirty="0" smtClean="0">
                <a:solidFill>
                  <a:schemeClr val="bg1"/>
                </a:solidFill>
              </a:rPr>
              <a:t> Look Out For YOU And YOUR Best Interest</a:t>
            </a:r>
            <a:r>
              <a:rPr lang="en-US" altLang="ja-JP" dirty="0" smtClean="0">
                <a:solidFill>
                  <a:schemeClr val="bg1"/>
                </a:solidFill>
              </a:rPr>
              <a:t> When Negotiating With Buyers… 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afreshstart4u.com/images/a_fresh_start_business_card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85" y="2388909"/>
            <a:ext cx="2667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09920" y="900260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I’ll Do </a:t>
            </a:r>
            <a:r>
              <a:rPr lang="en-US" altLang="en-US" sz="54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Whatever I Can </a:t>
            </a:r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To Get YOU The </a:t>
            </a:r>
            <a:r>
              <a:rPr lang="en-US" altLang="en-US" sz="54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Most Money </a:t>
            </a:r>
            <a:r>
              <a:rPr lang="en-US" altLang="en-US" sz="54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11790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52328" y="2647114"/>
            <a:ext cx="6297025" cy="4210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1363" lvl="1" indent="-284163" algn="l" defTabSz="912813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to trust each other</a:t>
            </a:r>
            <a:endParaRPr lang="en-US" alt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indent="-341313" algn="l" defTabSz="912813">
              <a:buFont typeface="Wingdings" panose="05000000000000000000" pitchFamily="2" charset="2"/>
              <a:buChar char="ü"/>
            </a:pPr>
            <a:endParaRPr lang="en-US" altLang="en-US" sz="105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1" indent="-284163" algn="l" defTabSz="912813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NOT pushing you to drop your price just to get a quick sale</a:t>
            </a:r>
            <a:endParaRPr lang="en-US" alt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indent="-341313" algn="l" defTabSz="912813">
              <a:buFont typeface="Wingdings" panose="05000000000000000000" pitchFamily="2" charset="2"/>
              <a:buChar char="ü"/>
            </a:pPr>
            <a:endParaRPr lang="en-US" altLang="en-US" sz="105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1" indent="-284163" algn="l" defTabSz="912813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work for YOU… Nobody else</a:t>
            </a:r>
            <a:endParaRPr lang="en-US" alt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313" indent="-341313" algn="l" defTabSz="912813">
              <a:buFont typeface="Wingdings" panose="05000000000000000000" pitchFamily="2" charset="2"/>
              <a:buChar char="ü"/>
            </a:pPr>
            <a:endParaRPr lang="en-US" altLang="en-US" sz="105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1" indent="-284163" algn="l" defTabSz="912813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to have the same goals:</a:t>
            </a:r>
          </a:p>
          <a:p>
            <a:pPr marL="741363" lvl="1" indent="-284163" algn="l" defTabSz="912813"/>
            <a:endParaRPr lang="en-US" alt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1" indent="-284163" algn="l" defTabSz="912813">
              <a:buFont typeface="Arial" panose="020B0604020202020204" pitchFamily="34" charset="0"/>
              <a:buAutoNum type="alphaUcPeriod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Fair Price</a:t>
            </a:r>
          </a:p>
          <a:p>
            <a:pPr marL="741363" lvl="1" indent="-284163" algn="l" defTabSz="912813">
              <a:buFont typeface="Arial" panose="020B0604020202020204" pitchFamily="34" charset="0"/>
              <a:buAutoNum type="alphaUcPeriod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Real Buyer</a:t>
            </a:r>
          </a:p>
          <a:p>
            <a:pPr marL="741363" lvl="1" indent="-284163" algn="l" defTabSz="912813">
              <a:buFont typeface="Arial" panose="020B0604020202020204" pitchFamily="34" charset="0"/>
              <a:buAutoNum type="alphaUcPeriod"/>
            </a:pPr>
            <a:r>
              <a:rPr lang="en-US" alt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Quicker Sale</a:t>
            </a:r>
            <a:endParaRPr lang="en-US" alt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1363" lvl="1" indent="-284163" algn="l" defTabSz="912813"/>
            <a:endParaRPr lang="en-US" alt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9920" y="1125716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But This ONLY Works If We Are A </a:t>
            </a:r>
            <a:r>
              <a:rPr lang="en-US" altLang="en-US" sz="60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Team…</a:t>
            </a:r>
          </a:p>
        </p:txBody>
      </p:sp>
    </p:spTree>
    <p:extLst>
      <p:ext uri="{BB962C8B-B14F-4D97-AF65-F5344CB8AC3E}">
        <p14:creationId xmlns:p14="http://schemas.microsoft.com/office/powerpoint/2010/main" val="10126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362" y="844582"/>
            <a:ext cx="8094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Becky" panose="02000000000000000000" pitchFamily="2" charset="0"/>
              </a:rPr>
              <a:t>Then, ask them this:</a:t>
            </a:r>
            <a:endParaRPr lang="en-US" sz="60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781" y="2070409"/>
            <a:ext cx="10909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“What were the things that caused you to make an offer and then buy it?”</a:t>
            </a:r>
            <a:endParaRPr lang="en-US" sz="6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7442" y="5545128"/>
            <a:ext cx="733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cky" panose="02000000000000000000" pitchFamily="2" charset="0"/>
              </a:rPr>
              <a:t>Wait for them to tell you…</a:t>
            </a:r>
            <a:endParaRPr lang="en-US" sz="40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03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270" y="1338996"/>
            <a:ext cx="83490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indent="-512763" algn="ctr"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Regularly 8% </a:t>
            </a:r>
            <a:r>
              <a:rPr lang="en-US" alt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  <a:br>
              <a:rPr lang="en-US" alt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2763" indent="-512763" algn="ctr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Your Low Investment Is… </a:t>
            </a:r>
          </a:p>
          <a:p>
            <a:pPr marL="512763" indent="-512763" algn="ctr"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3% Listing Commission</a:t>
            </a:r>
            <a:endParaRPr lang="en-US" altLang="en-US" sz="40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7" descr="C:\Documents and Settings\ccurry.CURRYTEAM\Desktop\ALL Copy Doodles\1_Black_CopyDoodles\Black_crossouts\Crossout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82" y="1454871"/>
            <a:ext cx="4843806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urved_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1596">
            <a:off x="10464926" y="3346229"/>
            <a:ext cx="9636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urved_arrow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63322">
            <a:off x="1546030" y="3935429"/>
            <a:ext cx="12128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ouble_lines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3698550"/>
            <a:ext cx="312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63538" y="4135127"/>
            <a:ext cx="8764294" cy="13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marL="512763" indent="-512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 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going ask you to make a </a:t>
            </a:r>
            <a:r>
              <a:rPr lang="en-US" alt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 TODAY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because I know this only works for serious home sellers…</a:t>
            </a:r>
          </a:p>
        </p:txBody>
      </p:sp>
    </p:spTree>
    <p:extLst>
      <p:ext uri="{BB962C8B-B14F-4D97-AF65-F5344CB8AC3E}">
        <p14:creationId xmlns:p14="http://schemas.microsoft.com/office/powerpoint/2010/main" val="34371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63572" y="2923096"/>
            <a:ext cx="11001080" cy="2867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e-mail address would you like me to send updates to?</a:t>
            </a:r>
            <a:br>
              <a:rPr lang="en-US" alt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4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ja-JP" alt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altLang="ja-JP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the best phone number to call you with updates?</a:t>
            </a:r>
            <a:endParaRPr lang="en-US" altLang="ja-JP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9602" y="560108"/>
            <a:ext cx="10925665" cy="110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 smtClean="0">
                <a:solidFill>
                  <a:schemeClr val="bg1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Best </a:t>
            </a:r>
            <a:r>
              <a:rPr lang="en-US" altLang="en-US" sz="6000" b="1" dirty="0" smtClean="0">
                <a:solidFill>
                  <a:srgbClr val="C00000"/>
                </a:solidFill>
                <a:latin typeface="Beck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Contact Methods?</a:t>
            </a:r>
          </a:p>
        </p:txBody>
      </p:sp>
    </p:spTree>
    <p:extLst>
      <p:ext uri="{BB962C8B-B14F-4D97-AF65-F5344CB8AC3E}">
        <p14:creationId xmlns:p14="http://schemas.microsoft.com/office/powerpoint/2010/main" val="27609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271" y="416955"/>
            <a:ext cx="11006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cky" panose="02000000000000000000" pitchFamily="2" charset="0"/>
              </a:rPr>
              <a:t>Now, REALLY show some interest in the home…</a:t>
            </a:r>
            <a:endParaRPr lang="en-US" sz="60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779" y="2849638"/>
            <a:ext cx="109091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“Have you done any upgrades or improvements to the house?”</a:t>
            </a:r>
            <a:endParaRPr lang="en-US" sz="5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773" y="5417907"/>
            <a:ext cx="862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cky" panose="02000000000000000000" pitchFamily="2" charset="0"/>
              </a:rPr>
              <a:t>Now… Move to the kitchen table</a:t>
            </a:r>
            <a:endParaRPr lang="en-US" sz="40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3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271" y="416955"/>
            <a:ext cx="11006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cky" panose="02000000000000000000" pitchFamily="2" charset="0"/>
              </a:rPr>
              <a:t>Ask them for a </a:t>
            </a:r>
            <a:br>
              <a:rPr lang="en-US" sz="6000" dirty="0" smtClean="0">
                <a:latin typeface="Becky" panose="02000000000000000000" pitchFamily="2" charset="0"/>
              </a:rPr>
            </a:br>
            <a:r>
              <a:rPr lang="en-US" sz="6000" dirty="0" smtClean="0">
                <a:latin typeface="Becky" panose="02000000000000000000" pitchFamily="2" charset="0"/>
              </a:rPr>
              <a:t>glass of water</a:t>
            </a:r>
            <a:endParaRPr lang="en-US" sz="60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289" y="2881443"/>
            <a:ext cx="109091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“Hey would you mind if I asked for a glass of water?”</a:t>
            </a:r>
            <a:endParaRPr lang="en-US" sz="5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806" y="5465615"/>
            <a:ext cx="729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cky" panose="02000000000000000000" pitchFamily="2" charset="0"/>
              </a:rPr>
              <a:t>Let them get one for you…</a:t>
            </a:r>
            <a:endParaRPr lang="en-US" sz="40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5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320" y="337442"/>
            <a:ext cx="11006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cky" panose="02000000000000000000" pitchFamily="2" charset="0"/>
              </a:rPr>
              <a:t>Once you have the </a:t>
            </a:r>
            <a:br>
              <a:rPr lang="en-US" sz="6000" dirty="0" smtClean="0">
                <a:latin typeface="Becky" panose="02000000000000000000" pitchFamily="2" charset="0"/>
              </a:rPr>
            </a:br>
            <a:r>
              <a:rPr lang="en-US" sz="6000" dirty="0" smtClean="0">
                <a:latin typeface="Becky" panose="02000000000000000000" pitchFamily="2" charset="0"/>
              </a:rPr>
              <a:t>water, say this:</a:t>
            </a:r>
            <a:endParaRPr lang="en-US" sz="60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972" y="2363900"/>
            <a:ext cx="109091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have a couple questions and also want to review what’s going on in the real estate market with you. Can we do it at the table?</a:t>
            </a:r>
            <a:endParaRPr lang="en-US" sz="5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0420" y="6046746"/>
            <a:ext cx="909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cky" panose="02000000000000000000" pitchFamily="2" charset="0"/>
              </a:rPr>
              <a:t>Sit down at the table with them…</a:t>
            </a:r>
            <a:endParaRPr lang="en-US" sz="40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2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515" y="353344"/>
            <a:ext cx="11006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cky" panose="02000000000000000000" pitchFamily="2" charset="0"/>
              </a:rPr>
              <a:t>Before you start the listing presentation, say this…</a:t>
            </a:r>
            <a:endParaRPr lang="en-US" sz="44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702" y="2017136"/>
            <a:ext cx="109091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“I’m not trying to list your home. I’m want to help you get it sold.”</a:t>
            </a:r>
            <a:b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do work with lots of buyers on an ongoing basis”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0420" y="5919525"/>
            <a:ext cx="90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cky" panose="02000000000000000000" pitchFamily="2" charset="0"/>
              </a:rPr>
              <a:t>Now, ask some questions…</a:t>
            </a:r>
            <a:endParaRPr lang="en-US" sz="36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1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515" y="353344"/>
            <a:ext cx="11006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cky" panose="02000000000000000000" pitchFamily="2" charset="0"/>
              </a:rPr>
              <a:t>First, ask this…</a:t>
            </a:r>
            <a:endParaRPr lang="en-US" sz="44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436" y="2454457"/>
            <a:ext cx="109091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“What is causing you to want to sell your home?”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8858" y="5792304"/>
            <a:ext cx="90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cky" panose="02000000000000000000" pitchFamily="2" charset="0"/>
              </a:rPr>
              <a:t>Let them answer…</a:t>
            </a:r>
            <a:endParaRPr lang="en-US" sz="36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515" y="353344"/>
            <a:ext cx="11006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cky" panose="02000000000000000000" pitchFamily="2" charset="0"/>
              </a:rPr>
              <a:t>Then, ask this…</a:t>
            </a:r>
            <a:endParaRPr lang="en-US" sz="4400" dirty="0">
              <a:latin typeface="Beck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804" y="2470499"/>
            <a:ext cx="109091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“What do you think is happening in the real estate market?”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8858" y="5792304"/>
            <a:ext cx="90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cky" panose="02000000000000000000" pitchFamily="2" charset="0"/>
              </a:rPr>
              <a:t>Let them answer…</a:t>
            </a:r>
            <a:endParaRPr lang="en-US" sz="3600" dirty="0">
              <a:latin typeface="Bec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1934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246</TotalTime>
  <Words>796</Words>
  <Application>Microsoft Office PowerPoint</Application>
  <PresentationFormat>Widescreen</PresentationFormat>
  <Paragraphs>143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PGothic</vt:lpstr>
      <vt:lpstr>Arial</vt:lpstr>
      <vt:lpstr>Becky</vt:lpstr>
      <vt:lpstr>Calibri</vt:lpstr>
      <vt:lpstr>Corbel</vt:lpstr>
      <vt:lpstr>HGｺﾞｼｯｸM</vt:lpstr>
      <vt:lpstr>Tahoma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Rhodenizer</dc:creator>
  <cp:lastModifiedBy>Jared Rhodenizer</cp:lastModifiedBy>
  <cp:revision>21</cp:revision>
  <dcterms:created xsi:type="dcterms:W3CDTF">2014-04-14T15:17:35Z</dcterms:created>
  <dcterms:modified xsi:type="dcterms:W3CDTF">2014-04-14T21:02:28Z</dcterms:modified>
</cp:coreProperties>
</file>